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68" r:id="rId5"/>
    <p:sldId id="269" r:id="rId6"/>
    <p:sldId id="279" r:id="rId7"/>
    <p:sldId id="325" r:id="rId8"/>
    <p:sldId id="284" r:id="rId9"/>
    <p:sldId id="323" r:id="rId10"/>
    <p:sldId id="287" r:id="rId11"/>
    <p:sldId id="288" r:id="rId12"/>
    <p:sldId id="293" r:id="rId13"/>
    <p:sldId id="294" r:id="rId14"/>
    <p:sldId id="324" r:id="rId15"/>
    <p:sldId id="295" r:id="rId16"/>
    <p:sldId id="289" r:id="rId17"/>
    <p:sldId id="291" r:id="rId18"/>
    <p:sldId id="297" r:id="rId19"/>
    <p:sldId id="298" r:id="rId20"/>
    <p:sldId id="300" r:id="rId21"/>
    <p:sldId id="296" r:id="rId22"/>
    <p:sldId id="322" r:id="rId23"/>
    <p:sldId id="320" r:id="rId24"/>
    <p:sldId id="317" r:id="rId25"/>
    <p:sldId id="318" r:id="rId26"/>
    <p:sldId id="315" r:id="rId27"/>
    <p:sldId id="278" r:id="rId28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Светлый стиль 3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Средний стиль 1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Средний стиль 1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517" autoAdjust="0"/>
  </p:normalViewPr>
  <p:slideViewPr>
    <p:cSldViewPr>
      <p:cViewPr varScale="1">
        <p:scale>
          <a:sx n="112" d="100"/>
          <a:sy n="112" d="100"/>
        </p:scale>
        <p:origin x="552" y="9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1" d="100"/>
          <a:sy n="91" d="100"/>
        </p:scale>
        <p:origin x="300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9F3C82B-095E-432A-8E4F-E087C387918F}" type="datetime1">
              <a:rPr lang="ru-RU" smtClean="0"/>
              <a:t>04.07.2024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6B3739-9081-478F-812E-AE7CE140632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684735-1BB6-4763-8A8D-34C11DAC25B4}" type="datetime1">
              <a:rPr lang="ru-RU" smtClean="0"/>
              <a:pPr/>
              <a:t>04.07.2024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60CF8BB-EBC7-4B8F-9632-A5A136FBB880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02325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0625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62183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0899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02770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78707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7226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16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37055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17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919115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18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70161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19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6980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30930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20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8538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21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7062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79938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96868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24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87534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9418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9252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85233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1845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5626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03811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60CF8BB-EBC7-4B8F-9632-A5A136FBB880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88040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rtlCol="0"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50C32B-13BC-41B2-AB2D-75A69B5D8E60}" type="datetime1">
              <a:rPr lang="ru-RU" noProof="0" smtClean="0"/>
              <a:t>04.07.2024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CDA88E-7571-482A-A17D-AE45349CD010}" type="datetime1">
              <a:rPr lang="ru-RU" noProof="0" smtClean="0"/>
              <a:t>04.07.2024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EB8D07-12B7-4CC0-91DA-BA7EDDEA5EBC}" type="datetime1">
              <a:rPr lang="ru-RU" noProof="0" smtClean="0"/>
              <a:t>04.07.2024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E06C3B4A-3BD8-46EE-A306-574C8F1203AA}" type="datetime1">
              <a:rPr lang="ru-RU" noProof="0" smtClean="0"/>
              <a:t>04.07.2024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rtlCol="0" anchor="b">
            <a:normAutofit/>
          </a:bodyPr>
          <a:lstStyle>
            <a:lvl1pPr>
              <a:defRPr sz="66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7066F1-56AD-4A65-8D23-47D03E281CDD}" type="datetime1">
              <a:rPr lang="ru-RU" noProof="0" smtClean="0"/>
              <a:t>04.07.2024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538DC8-A5CF-403B-A700-B1EE2B32A73F}" type="datetime1">
              <a:rPr lang="ru-RU" noProof="0" smtClean="0"/>
              <a:t>04.07.2024</a:t>
            </a:fld>
            <a:endParaRPr lang="ru-RU" noProof="0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48CB36-2A7D-4294-8E4B-2CBD284FA1A2}" type="datetime1">
              <a:rPr lang="ru-RU" noProof="0" smtClean="0"/>
              <a:t>04.07.2024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077C20-F13B-4081-A448-651CC7F79BA0}" type="datetime1">
              <a:rPr lang="ru-RU" noProof="0" smtClean="0"/>
              <a:t>04.07.2024</a:t>
            </a:fld>
            <a:endParaRPr lang="ru-RU" noProof="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rtlCol="0" anchor="b">
            <a:noAutofit/>
          </a:bodyPr>
          <a:lstStyle>
            <a:lvl1pPr>
              <a:defRPr sz="44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503EF6-DB2E-40D3-9F86-4A2B56C7C971}" type="datetime1">
              <a:rPr lang="ru-RU" noProof="0" smtClean="0"/>
              <a:t>04.07.2024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rtlCol="0"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1631790" y="5586761"/>
            <a:ext cx="280731" cy="883759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374A4930-1B63-4514-8E07-EEB83AF0186B}" type="datetime1">
              <a:rPr lang="ru-RU" noProof="0" smtClean="0"/>
              <a:t>04.07.2024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09599" y="2196182"/>
            <a:ext cx="7939597" cy="1232818"/>
          </a:xfrm>
        </p:spPr>
        <p:txBody>
          <a:bodyPr rtlCol="0">
            <a:normAutofit/>
          </a:bodyPr>
          <a:lstStyle/>
          <a:p>
            <a:pPr rtl="0"/>
            <a:r>
              <a:rPr lang="ru-RU" sz="6000" b="1" dirty="0"/>
              <a:t>Анализ Продаж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252A704B-8DE9-15B7-7313-6F50D8238F45}"/>
              </a:ext>
            </a:extLst>
          </p:cNvPr>
          <p:cNvSpPr txBox="1">
            <a:spLocks/>
          </p:cNvSpPr>
          <p:nvPr/>
        </p:nvSpPr>
        <p:spPr>
          <a:xfrm>
            <a:off x="609599" y="4869403"/>
            <a:ext cx="6858000" cy="1097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SzPct val="100000"/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10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/>
              <a:t>АХМАТОВ АЛЕКСАНДР ВЛАДИМИРОВИЧ</a:t>
            </a:r>
          </a:p>
          <a:p>
            <a:endParaRPr lang="ru-RU" sz="2000" dirty="0"/>
          </a:p>
          <a:p>
            <a:r>
              <a:rPr lang="ru-RU" sz="2000" dirty="0"/>
              <a:t>ДАТА ВЫПОЛНЕНИЯ: 20.06.2024г.</a:t>
            </a: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50587" y="836712"/>
            <a:ext cx="10116766" cy="435913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b="1" dirty="0"/>
              <a:t>ВЫРУЧКА, СЕБЕСТОИМОСТЬ И ВАЛОВАЯ ПРИБЫЛЬ (</a:t>
            </a:r>
            <a:r>
              <a:rPr lang="en-GB" b="1" dirty="0"/>
              <a:t>GROSS PROFIT)</a:t>
            </a:r>
            <a:endParaRPr lang="ru-RU" b="1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E4F2FB0-34F0-41DB-3B7C-0CA45A17A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587" y="1439694"/>
            <a:ext cx="10116766" cy="524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2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F289C70-34A0-B631-B589-A766E32C3C71}"/>
              </a:ext>
            </a:extLst>
          </p:cNvPr>
          <p:cNvSpPr txBox="1"/>
          <p:nvPr/>
        </p:nvSpPr>
        <p:spPr>
          <a:xfrm>
            <a:off x="1089497" y="1294204"/>
            <a:ext cx="10048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 rtl="0">
              <a:spcBef>
                <a:spcPts val="1000"/>
              </a:spcBef>
              <a:buNone/>
            </a:pPr>
            <a:r>
              <a:rPr lang="ru-RU" sz="1400" dirty="0"/>
              <a:t>Наибольшую прибыль генерируют товары более дорогой категории (</a:t>
            </a:r>
            <a:r>
              <a:rPr lang="en-GB" sz="1400" dirty="0"/>
              <a:t>62</a:t>
            </a:r>
            <a:r>
              <a:rPr lang="ru-RU" sz="1400" dirty="0"/>
              <a:t>%), среди брендов лидируют </a:t>
            </a:r>
            <a:r>
              <a:rPr lang="en-GB" sz="1400" dirty="0" err="1"/>
              <a:t>Kapri</a:t>
            </a:r>
            <a:r>
              <a:rPr lang="en-GB" sz="1400" dirty="0"/>
              <a:t> Home, VL </a:t>
            </a:r>
            <a:r>
              <a:rPr lang="ru-RU" sz="1400" dirty="0"/>
              <a:t>и </a:t>
            </a:r>
            <a:r>
              <a:rPr lang="en-GB" sz="1400" dirty="0"/>
              <a:t>Peaked – 53%, 17% </a:t>
            </a:r>
            <a:r>
              <a:rPr lang="ru-RU" sz="1400" dirty="0"/>
              <a:t>и 13% соответственно.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4BC799E-E153-238B-ECBE-404B6B3F9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496" y="1984444"/>
            <a:ext cx="10048675" cy="4553774"/>
          </a:xfrm>
          <a:prstGeom prst="rect">
            <a:avLst/>
          </a:prstGeom>
        </p:spPr>
      </p:pic>
      <p:sp>
        <p:nvSpPr>
          <p:cNvPr id="5" name="Объект 2">
            <a:extLst>
              <a:ext uri="{FF2B5EF4-FFF2-40B4-BE49-F238E27FC236}">
                <a16:creationId xmlns:a16="http://schemas.microsoft.com/office/drawing/2014/main" id="{2A56CAEC-9BD5-A325-495D-D5A3CD443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587" y="836712"/>
            <a:ext cx="9487207" cy="435913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b="1" dirty="0"/>
              <a:t>ВЫРУЧКА, СЕБЕСТОИМОСТЬ И ВАЛОВАЯ ПРИБЫЛЬ (</a:t>
            </a:r>
            <a:r>
              <a:rPr lang="en-GB" b="1" dirty="0"/>
              <a:t>GROSS PROFIT)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83097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08A29D1-ACB6-2DCB-1884-2C1609EB9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497" y="1488332"/>
            <a:ext cx="10038946" cy="5019472"/>
          </a:xfrm>
          <a:prstGeom prst="rect">
            <a:avLst/>
          </a:prstGeom>
        </p:spPr>
      </p:pic>
      <p:sp>
        <p:nvSpPr>
          <p:cNvPr id="5" name="Объект 2">
            <a:extLst>
              <a:ext uri="{FF2B5EF4-FFF2-40B4-BE49-F238E27FC236}">
                <a16:creationId xmlns:a16="http://schemas.microsoft.com/office/drawing/2014/main" id="{567E39BB-2905-DB16-119C-5E74E2DF9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587" y="836712"/>
            <a:ext cx="9487207" cy="435913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b="1" dirty="0"/>
              <a:t>ВЫРУЧКА, СЕБЕСТОИМОСТЬ И ВАЛОВАЯ ПРИБЫЛЬ (</a:t>
            </a:r>
            <a:r>
              <a:rPr lang="en-GB" b="1" dirty="0"/>
              <a:t>GROSS PROFIT)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75071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351C1B-0C93-34F6-39FE-D59FBC307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497" y="1585956"/>
            <a:ext cx="10058401" cy="4951031"/>
          </a:xfrm>
          <a:prstGeom prst="rect">
            <a:avLst/>
          </a:prstGeom>
        </p:spPr>
      </p:pic>
      <p:sp>
        <p:nvSpPr>
          <p:cNvPr id="2" name="Объект 2">
            <a:extLst>
              <a:ext uri="{FF2B5EF4-FFF2-40B4-BE49-F238E27FC236}">
                <a16:creationId xmlns:a16="http://schemas.microsoft.com/office/drawing/2014/main" id="{F7522757-3D67-ACB9-4415-37448B21E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497" y="836712"/>
            <a:ext cx="9487207" cy="432048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b="1" dirty="0"/>
              <a:t>ДОЛЯ ВАЛОВОЙ ПРИБЫЛИ (</a:t>
            </a:r>
            <a:r>
              <a:rPr lang="en-GB" b="1" dirty="0"/>
              <a:t>GROSS PROFIT)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06587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50587" y="836713"/>
            <a:ext cx="9061079" cy="432390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b="1" dirty="0"/>
              <a:t>РЕНТАБЕЛЬНОСТЬ ВАЛОВОЙ ПРИБЫЛИ (</a:t>
            </a:r>
            <a:r>
              <a:rPr lang="en-GB" b="1" dirty="0"/>
              <a:t>Gross Profit</a:t>
            </a:r>
            <a:r>
              <a:rPr lang="ru-RU" b="1" dirty="0"/>
              <a:t> </a:t>
            </a:r>
            <a:r>
              <a:rPr lang="en-GB" b="1" dirty="0"/>
              <a:t>Margin)</a:t>
            </a:r>
            <a:endParaRPr lang="ru-RU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C69989-9D40-3856-C725-21946F1993F7}"/>
              </a:ext>
            </a:extLst>
          </p:cNvPr>
          <p:cNvSpPr txBox="1"/>
          <p:nvPr/>
        </p:nvSpPr>
        <p:spPr>
          <a:xfrm>
            <a:off x="1050587" y="1269103"/>
            <a:ext cx="100908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 rtl="0">
              <a:spcBef>
                <a:spcPts val="1000"/>
              </a:spcBef>
              <a:buNone/>
            </a:pPr>
            <a:r>
              <a:rPr lang="ru-RU" sz="1400" dirty="0"/>
              <a:t>	 В течении периода рентабельность продаж снижалась, особенно у товаров дорогой категории, особенно сильно опустился бренд </a:t>
            </a:r>
            <a:r>
              <a:rPr lang="en-GB" sz="1400" dirty="0" err="1"/>
              <a:t>Zussi</a:t>
            </a:r>
            <a:r>
              <a:rPr lang="en-GB" sz="1400" dirty="0"/>
              <a:t> (c 41,5 </a:t>
            </a:r>
            <a:r>
              <a:rPr lang="ru-RU" sz="1400" dirty="0"/>
              <a:t>до 28,2%). Лидером по рентабельности неожиданно оказался бренд </a:t>
            </a:r>
            <a:r>
              <a:rPr lang="en-GB" sz="1400" dirty="0"/>
              <a:t>Mua casa – 65%</a:t>
            </a:r>
            <a:r>
              <a:rPr lang="ru-RU" sz="1400" dirty="0"/>
              <a:t>, далее </a:t>
            </a:r>
            <a:r>
              <a:rPr lang="en-GB" sz="1400" dirty="0"/>
              <a:t>Home VL – 44,1%, </a:t>
            </a:r>
            <a:r>
              <a:rPr lang="ru-RU" sz="1400" dirty="0"/>
              <a:t>далее с большим отрывом остальные бренды.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6F9366-739F-C632-50ED-E730C8165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587" y="2132856"/>
            <a:ext cx="10073132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5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50587" y="764704"/>
            <a:ext cx="9041623" cy="488466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b="1" dirty="0"/>
              <a:t>ПЛАН/ФАКТ ОБЪЕМА ОТГРУЗОК В КУБИЧЕСКИХ МЕТРАХ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884F50-E051-3D89-1BAA-75C36FE9AD9E}"/>
              </a:ext>
            </a:extLst>
          </p:cNvPr>
          <p:cNvSpPr txBox="1"/>
          <p:nvPr/>
        </p:nvSpPr>
        <p:spPr>
          <a:xfrm>
            <a:off x="1050587" y="1253170"/>
            <a:ext cx="100908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 rtl="0">
              <a:spcBef>
                <a:spcPts val="1000"/>
              </a:spcBef>
              <a:buNone/>
            </a:pPr>
            <a:r>
              <a:rPr lang="ru-RU" sz="1400" dirty="0"/>
              <a:t>По отгрузкам в кубических метрах лидирует дорогая категория товаров, особенно в ноябре и декабре 2023 года, среди брендов наибольшее количество кубометров отгружено товаров </a:t>
            </a:r>
            <a:r>
              <a:rPr lang="en-GB" sz="1400" dirty="0" err="1"/>
              <a:t>Kapri</a:t>
            </a:r>
            <a:r>
              <a:rPr lang="en-GB" sz="1400" dirty="0"/>
              <a:t> Home</a:t>
            </a:r>
            <a:r>
              <a:rPr lang="ru-RU" sz="1400" dirty="0"/>
              <a:t> – 768 м3</a:t>
            </a:r>
            <a:r>
              <a:rPr lang="en-GB" sz="1400" dirty="0"/>
              <a:t>, </a:t>
            </a:r>
            <a:r>
              <a:rPr lang="ru-RU" sz="1400" dirty="0"/>
              <a:t>далее </a:t>
            </a:r>
            <a:r>
              <a:rPr lang="en-GB" sz="1400" dirty="0"/>
              <a:t>VL </a:t>
            </a:r>
            <a:r>
              <a:rPr lang="ru-RU" sz="1400" dirty="0"/>
              <a:t>с 184 м3, далее с большим отрывом остальные бренды.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C880670-3CB9-C616-5F6B-4DBCA3CF07E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588" y="2132856"/>
            <a:ext cx="10090826" cy="429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8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54282" y="836712"/>
            <a:ext cx="10081120" cy="432048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en-GB" b="1" dirty="0"/>
              <a:t>GROSS PROFIT</a:t>
            </a:r>
            <a:r>
              <a:rPr lang="ru-RU" b="1" dirty="0"/>
              <a:t> НА КУБИЧЕСКИЙ МЕТР ОТГРУЖЕННОГО ТОВАРА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C8B167-75B7-4D54-4234-9958751C43D6}"/>
              </a:ext>
            </a:extLst>
          </p:cNvPr>
          <p:cNvSpPr txBox="1"/>
          <p:nvPr/>
        </p:nvSpPr>
        <p:spPr>
          <a:xfrm>
            <a:off x="1062838" y="1356174"/>
            <a:ext cx="10081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 rtl="0">
              <a:spcBef>
                <a:spcPts val="1000"/>
              </a:spcBef>
              <a:buNone/>
            </a:pPr>
            <a:r>
              <a:rPr lang="en-GB" sz="1400" dirty="0"/>
              <a:t>Gross Profit </a:t>
            </a:r>
            <a:r>
              <a:rPr lang="ru-RU" sz="1400" dirty="0"/>
              <a:t>на 1 кубометр груза у дорогой категории товаров ниже (44%), чем у более дешевой (56%).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C97ED08-579E-BE51-FB64-FB52D7B5B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282" y="1751365"/>
            <a:ext cx="10089676" cy="4773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60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9288" y="836712"/>
            <a:ext cx="10114773" cy="432048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b="1" dirty="0"/>
              <a:t>ВОЗВРАТ ТОВАРА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975C81-2222-DF83-325E-D9844D07D087}"/>
              </a:ext>
            </a:extLst>
          </p:cNvPr>
          <p:cNvSpPr txBox="1"/>
          <p:nvPr/>
        </p:nvSpPr>
        <p:spPr>
          <a:xfrm>
            <a:off x="1089094" y="1268760"/>
            <a:ext cx="10047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 rtl="0">
              <a:spcBef>
                <a:spcPts val="1000"/>
              </a:spcBef>
              <a:buNone/>
            </a:pPr>
            <a:r>
              <a:rPr lang="ru-RU" sz="1400" dirty="0"/>
              <a:t>	 Процент количества возвратов в более дорогой категории ниже, что говорит о качестве. Однако сумма больше. Кроме того по бренду </a:t>
            </a:r>
            <a:r>
              <a:rPr lang="en-GB" sz="1400" dirty="0" err="1"/>
              <a:t>Kapri</a:t>
            </a:r>
            <a:r>
              <a:rPr lang="en-GB" sz="1400" dirty="0"/>
              <a:t> Home </a:t>
            </a:r>
            <a:r>
              <a:rPr lang="ru-RU" sz="1400" dirty="0"/>
              <a:t>чаще возвращают более дорогие товары.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C0C92F2-BA53-657E-6CA0-8B2219E527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41" y="1988839"/>
            <a:ext cx="10081120" cy="442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41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440" y="491044"/>
            <a:ext cx="10081120" cy="777715"/>
          </a:xfrm>
        </p:spPr>
        <p:txBody>
          <a:bodyPr rtlCol="0"/>
          <a:lstStyle/>
          <a:p>
            <a:pPr rtl="0"/>
            <a:r>
              <a:rPr lang="ru-RU" b="1" dirty="0"/>
              <a:t>ЛУЧШИЕ ТОВАРЫ</a:t>
            </a:r>
          </a:p>
        </p:txBody>
      </p:sp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ACF239FD-1CAD-9737-7C0E-416D7E81F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4947249"/>
              </p:ext>
            </p:extLst>
          </p:nvPr>
        </p:nvGraphicFramePr>
        <p:xfrm>
          <a:off x="1055439" y="1484784"/>
          <a:ext cx="10081122" cy="5150245"/>
        </p:xfrm>
        <a:graphic>
          <a:graphicData uri="http://schemas.openxmlformats.org/drawingml/2006/table">
            <a:tbl>
              <a:tblPr firstRow="1" firstCol="1" lastCol="1">
                <a:tableStyleId>{E8B1032C-EA38-4F05-BA0D-38AFFFC7BED3}</a:tableStyleId>
              </a:tblPr>
              <a:tblGrid>
                <a:gridCol w="3336707">
                  <a:extLst>
                    <a:ext uri="{9D8B030D-6E8A-4147-A177-3AD203B41FA5}">
                      <a16:colId xmlns:a16="http://schemas.microsoft.com/office/drawing/2014/main" val="1743712201"/>
                    </a:ext>
                  </a:extLst>
                </a:gridCol>
                <a:gridCol w="1348883">
                  <a:extLst>
                    <a:ext uri="{9D8B030D-6E8A-4147-A177-3AD203B41FA5}">
                      <a16:colId xmlns:a16="http://schemas.microsoft.com/office/drawing/2014/main" val="544351399"/>
                    </a:ext>
                  </a:extLst>
                </a:gridCol>
                <a:gridCol w="1348883">
                  <a:extLst>
                    <a:ext uri="{9D8B030D-6E8A-4147-A177-3AD203B41FA5}">
                      <a16:colId xmlns:a16="http://schemas.microsoft.com/office/drawing/2014/main" val="4006751532"/>
                    </a:ext>
                  </a:extLst>
                </a:gridCol>
                <a:gridCol w="1348883">
                  <a:extLst>
                    <a:ext uri="{9D8B030D-6E8A-4147-A177-3AD203B41FA5}">
                      <a16:colId xmlns:a16="http://schemas.microsoft.com/office/drawing/2014/main" val="1879614065"/>
                    </a:ext>
                  </a:extLst>
                </a:gridCol>
                <a:gridCol w="1348883">
                  <a:extLst>
                    <a:ext uri="{9D8B030D-6E8A-4147-A177-3AD203B41FA5}">
                      <a16:colId xmlns:a16="http://schemas.microsoft.com/office/drawing/2014/main" val="1315740651"/>
                    </a:ext>
                  </a:extLst>
                </a:gridCol>
                <a:gridCol w="1348883">
                  <a:extLst>
                    <a:ext uri="{9D8B030D-6E8A-4147-A177-3AD203B41FA5}">
                      <a16:colId xmlns:a16="http://schemas.microsoft.com/office/drawing/2014/main" val="2226314904"/>
                    </a:ext>
                  </a:extLst>
                </a:gridCol>
              </a:tblGrid>
              <a:tr h="426826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Наименование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Продажи шт.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Продажи руб.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u="none" strike="noStrike" dirty="0">
                          <a:effectLst/>
                        </a:rPr>
                        <a:t>Gross Profit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u="none" strike="noStrike">
                          <a:effectLst/>
                        </a:rPr>
                        <a:t>Gross Profit Margin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МЕСТО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72713881"/>
                  </a:ext>
                </a:extLst>
              </a:tr>
              <a:tr h="486469">
                <a:tc>
                  <a:txBody>
                    <a:bodyPr/>
                    <a:lstStyle/>
                    <a:p>
                      <a:pPr algn="l" fontAlgn="ctr"/>
                      <a:r>
                        <a:rPr lang="ru-RU" sz="1600" b="1" u="none" strike="noStrike" dirty="0">
                          <a:effectLst/>
                        </a:rPr>
                        <a:t>Кружка с цветами с двойными стенками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1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1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1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ru-RU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808531"/>
                  </a:ext>
                </a:extLst>
              </a:tr>
              <a:tr h="367182">
                <a:tc>
                  <a:txBody>
                    <a:bodyPr/>
                    <a:lstStyle/>
                    <a:p>
                      <a:pPr algn="l" fontAlgn="ctr"/>
                      <a:r>
                        <a:rPr lang="ru-RU" sz="1600" b="1" u="none" strike="noStrike" dirty="0">
                          <a:effectLst/>
                        </a:rPr>
                        <a:t>Гирлянда-занавес (белый)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2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3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ru-RU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4179835"/>
                  </a:ext>
                </a:extLst>
              </a:tr>
              <a:tr h="55869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600" b="1" u="none" strike="noStrike" dirty="0">
                          <a:effectLst/>
                        </a:rPr>
                        <a:t>Ветка гирлянда искусственная со встроенными светодиодами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2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ru-RU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986179"/>
                  </a:ext>
                </a:extLst>
              </a:tr>
              <a:tr h="326839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 dirty="0">
                          <a:effectLst/>
                        </a:rPr>
                        <a:t>Набор чашек 248мл 6шт белый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4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4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39329229"/>
                  </a:ext>
                </a:extLst>
              </a:tr>
              <a:tr h="326839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Термос с кружкой 1л матовый черный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75037246"/>
                  </a:ext>
                </a:extLst>
              </a:tr>
              <a:tr h="326839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 dirty="0">
                          <a:effectLst/>
                        </a:rPr>
                        <a:t>Гирлянда-занавес (разноцветный)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6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1198900"/>
                  </a:ext>
                </a:extLst>
              </a:tr>
              <a:tr h="42682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Набор из 4-х плейсматов_ капучино круглые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7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50043789"/>
                  </a:ext>
                </a:extLst>
              </a:tr>
              <a:tr h="55869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Чайник стеклянный заварочный 900 мл с подставкой из пробки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8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2805160"/>
                  </a:ext>
                </a:extLst>
              </a:tr>
              <a:tr h="326839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Набор кружек золотые 2 шт (400 мл)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9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05637030"/>
                  </a:ext>
                </a:extLst>
              </a:tr>
              <a:tr h="326839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Коврик для ванны 50*80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10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65652767"/>
                  </a:ext>
                </a:extLst>
              </a:tr>
              <a:tr h="326839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Искусственные цветы в горшочках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11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14321648"/>
                  </a:ext>
                </a:extLst>
              </a:tr>
              <a:tr h="326839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 dirty="0">
                          <a:effectLst/>
                        </a:rPr>
                        <a:t>Органайзер для канцелярии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5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12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91460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4518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439" y="548680"/>
            <a:ext cx="10081121" cy="720080"/>
          </a:xfrm>
        </p:spPr>
        <p:txBody>
          <a:bodyPr rtlCol="0"/>
          <a:lstStyle/>
          <a:p>
            <a:pPr rtl="0"/>
            <a:r>
              <a:rPr lang="ru-RU" b="1" dirty="0"/>
              <a:t>Худшие ТОВАРЫ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50969BF4-A5B6-9D78-73C7-DB64740F34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399019"/>
              </p:ext>
            </p:extLst>
          </p:nvPr>
        </p:nvGraphicFramePr>
        <p:xfrm>
          <a:off x="1055437" y="1484784"/>
          <a:ext cx="10081123" cy="5146109"/>
        </p:xfrm>
        <a:graphic>
          <a:graphicData uri="http://schemas.openxmlformats.org/drawingml/2006/table">
            <a:tbl>
              <a:tblPr firstRow="1" firstCol="1" lastCol="1">
                <a:tableStyleId>{E8B1032C-EA38-4F05-BA0D-38AFFFC7BED3}</a:tableStyleId>
              </a:tblPr>
              <a:tblGrid>
                <a:gridCol w="3336708">
                  <a:extLst>
                    <a:ext uri="{9D8B030D-6E8A-4147-A177-3AD203B41FA5}">
                      <a16:colId xmlns:a16="http://schemas.microsoft.com/office/drawing/2014/main" val="1127569380"/>
                    </a:ext>
                  </a:extLst>
                </a:gridCol>
                <a:gridCol w="1348883">
                  <a:extLst>
                    <a:ext uri="{9D8B030D-6E8A-4147-A177-3AD203B41FA5}">
                      <a16:colId xmlns:a16="http://schemas.microsoft.com/office/drawing/2014/main" val="857006584"/>
                    </a:ext>
                  </a:extLst>
                </a:gridCol>
                <a:gridCol w="1348883">
                  <a:extLst>
                    <a:ext uri="{9D8B030D-6E8A-4147-A177-3AD203B41FA5}">
                      <a16:colId xmlns:a16="http://schemas.microsoft.com/office/drawing/2014/main" val="354832876"/>
                    </a:ext>
                  </a:extLst>
                </a:gridCol>
                <a:gridCol w="1348883">
                  <a:extLst>
                    <a:ext uri="{9D8B030D-6E8A-4147-A177-3AD203B41FA5}">
                      <a16:colId xmlns:a16="http://schemas.microsoft.com/office/drawing/2014/main" val="3654554948"/>
                    </a:ext>
                  </a:extLst>
                </a:gridCol>
                <a:gridCol w="1348883">
                  <a:extLst>
                    <a:ext uri="{9D8B030D-6E8A-4147-A177-3AD203B41FA5}">
                      <a16:colId xmlns:a16="http://schemas.microsoft.com/office/drawing/2014/main" val="1602675158"/>
                    </a:ext>
                  </a:extLst>
                </a:gridCol>
                <a:gridCol w="1348883">
                  <a:extLst>
                    <a:ext uri="{9D8B030D-6E8A-4147-A177-3AD203B41FA5}">
                      <a16:colId xmlns:a16="http://schemas.microsoft.com/office/drawing/2014/main" val="1811649854"/>
                    </a:ext>
                  </a:extLst>
                </a:gridCol>
              </a:tblGrid>
              <a:tr h="545437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Наименование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Продажи шт.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Продажи </a:t>
                      </a:r>
                      <a:r>
                        <a:rPr lang="ru-RU" sz="1400" b="1" u="none" strike="noStrike" dirty="0" err="1">
                          <a:effectLst/>
                        </a:rPr>
                        <a:t>руб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u="none" strike="noStrike" dirty="0">
                          <a:effectLst/>
                        </a:rPr>
                        <a:t>Gross Profit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u="none" strike="noStrike" dirty="0">
                          <a:effectLst/>
                        </a:rPr>
                        <a:t>Gross Profit Margin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МЕСТО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extLst>
                  <a:ext uri="{0D108BD9-81ED-4DB2-BD59-A6C34878D82A}">
                    <a16:rowId xmlns:a16="http://schemas.microsoft.com/office/drawing/2014/main" val="1488224408"/>
                  </a:ext>
                </a:extLst>
              </a:tr>
              <a:tr h="278275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Плед светящийся (звезда, розовый)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-12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extLst>
                  <a:ext uri="{0D108BD9-81ED-4DB2-BD59-A6C34878D82A}">
                    <a16:rowId xmlns:a16="http://schemas.microsoft.com/office/drawing/2014/main" val="1854484349"/>
                  </a:ext>
                </a:extLst>
              </a:tr>
              <a:tr h="278275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 dirty="0">
                          <a:effectLst/>
                        </a:rPr>
                        <a:t>Носки "Кролики" (синий)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-11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extLst>
                  <a:ext uri="{0D108BD9-81ED-4DB2-BD59-A6C34878D82A}">
                    <a16:rowId xmlns:a16="http://schemas.microsoft.com/office/drawing/2014/main" val="1645145425"/>
                  </a:ext>
                </a:extLst>
              </a:tr>
              <a:tr h="545437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Гирлянда на елку 20 м. 200 LED с декором: золотые шарики+ желтые диоды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-10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extLst>
                  <a:ext uri="{0D108BD9-81ED-4DB2-BD59-A6C34878D82A}">
                    <a16:rowId xmlns:a16="http://schemas.microsoft.com/office/drawing/2014/main" val="531563721"/>
                  </a:ext>
                </a:extLst>
              </a:tr>
              <a:tr h="545437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 dirty="0">
                          <a:effectLst/>
                        </a:rPr>
                        <a:t>Гирлянда на елку 20 м. 200 LED с декором: жемчужные  звездочки+ желтые диоды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-9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extLst>
                  <a:ext uri="{0D108BD9-81ED-4DB2-BD59-A6C34878D82A}">
                    <a16:rowId xmlns:a16="http://schemas.microsoft.com/office/drawing/2014/main" val="1879799146"/>
                  </a:ext>
                </a:extLst>
              </a:tr>
              <a:tr h="278275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Гирлянда штора Водопад (белый) 3*2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-8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extLst>
                  <a:ext uri="{0D108BD9-81ED-4DB2-BD59-A6C34878D82A}">
                    <a16:rowId xmlns:a16="http://schemas.microsoft.com/office/drawing/2014/main" val="3742133678"/>
                  </a:ext>
                </a:extLst>
              </a:tr>
              <a:tr h="545437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Гирлянда на елку 20 м. 200 LED с декором: серебряные шарики+ белые диоды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-7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extLst>
                  <a:ext uri="{0D108BD9-81ED-4DB2-BD59-A6C34878D82A}">
                    <a16:rowId xmlns:a16="http://schemas.microsoft.com/office/drawing/2014/main" val="3133668884"/>
                  </a:ext>
                </a:extLst>
              </a:tr>
              <a:tr h="278275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Кастрюля 1.3 л из боросиликатного стекла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-6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extLst>
                  <a:ext uri="{0D108BD9-81ED-4DB2-BD59-A6C34878D82A}">
                    <a16:rowId xmlns:a16="http://schemas.microsoft.com/office/drawing/2014/main" val="197808354"/>
                  </a:ext>
                </a:extLst>
              </a:tr>
              <a:tr h="278275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Игрушка-пупырка_Единорог фиолетовый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extLst>
                  <a:ext uri="{0D108BD9-81ED-4DB2-BD59-A6C34878D82A}">
                    <a16:rowId xmlns:a16="http://schemas.microsoft.com/office/drawing/2014/main" val="2082799485"/>
                  </a:ext>
                </a:extLst>
              </a:tr>
              <a:tr h="278275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b="0" u="none" strike="noStrike">
                          <a:effectLst/>
                        </a:rPr>
                        <a:t>Органайзер для ванной_3 ящика белый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extLst>
                  <a:ext uri="{0D108BD9-81ED-4DB2-BD59-A6C34878D82A}">
                    <a16:rowId xmlns:a16="http://schemas.microsoft.com/office/drawing/2014/main" val="2659218221"/>
                  </a:ext>
                </a:extLst>
              </a:tr>
              <a:tr h="359458">
                <a:tc>
                  <a:txBody>
                    <a:bodyPr/>
                    <a:lstStyle/>
                    <a:p>
                      <a:pPr algn="l" fontAlgn="ctr"/>
                      <a:r>
                        <a:rPr lang="ru-RU" sz="1600" b="1" u="none" strike="noStrike">
                          <a:effectLst/>
                        </a:rPr>
                        <a:t>Набор игрушки + стикеры на окна</a:t>
                      </a:r>
                      <a:endParaRPr lang="ru-R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-3</a:t>
                      </a:r>
                      <a:endParaRPr lang="ru-RU" sz="2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4454893"/>
                  </a:ext>
                </a:extLst>
              </a:tr>
              <a:tr h="545437">
                <a:tc>
                  <a:txBody>
                    <a:bodyPr/>
                    <a:lstStyle/>
                    <a:p>
                      <a:pPr algn="l" fontAlgn="ctr"/>
                      <a:r>
                        <a:rPr lang="ru-RU" sz="1600" b="1" u="none" strike="noStrike">
                          <a:effectLst/>
                        </a:rPr>
                        <a:t>Набор квадратных контейнеров_5 штук радужный</a:t>
                      </a:r>
                      <a:endParaRPr lang="ru-R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>
                          <a:effectLst/>
                        </a:rPr>
                        <a:t>-5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-2</a:t>
                      </a:r>
                      <a:endParaRPr lang="ru-RU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9627985"/>
                  </a:ext>
                </a:extLst>
              </a:tr>
              <a:tr h="359458">
                <a:tc>
                  <a:txBody>
                    <a:bodyPr/>
                    <a:lstStyle/>
                    <a:p>
                      <a:pPr algn="l" fontAlgn="ctr"/>
                      <a:r>
                        <a:rPr lang="ru-RU" sz="1600" b="1" u="none" strike="noStrike" dirty="0">
                          <a:effectLst/>
                        </a:rPr>
                        <a:t>Носки Тигр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-1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u="none" strike="noStrike" dirty="0">
                          <a:effectLst/>
                        </a:rPr>
                        <a:t>-3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2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-1</a:t>
                      </a:r>
                      <a:endParaRPr lang="ru-RU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77" marR="8877" marT="8877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490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1625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84554" y="476672"/>
            <a:ext cx="9372600" cy="792088"/>
          </a:xfrm>
        </p:spPr>
        <p:txBody>
          <a:bodyPr rtlCol="0"/>
          <a:lstStyle/>
          <a:p>
            <a:pPr rtl="0"/>
            <a:r>
              <a:rPr lang="ru-RU" b="1" dirty="0"/>
              <a:t>Оглавление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84554" y="1482570"/>
            <a:ext cx="10052005" cy="4789241"/>
          </a:xfrm>
        </p:spPr>
        <p:txBody>
          <a:bodyPr rtlCol="0"/>
          <a:lstStyle/>
          <a:p>
            <a:r>
              <a:rPr lang="ru-RU" dirty="0"/>
              <a:t>РЕЗЮМЕ</a:t>
            </a:r>
            <a:r>
              <a:rPr lang="ru-RU" u="sng" dirty="0"/>
              <a:t>						3 стр.</a:t>
            </a:r>
          </a:p>
          <a:p>
            <a:pPr rtl="0"/>
            <a:r>
              <a:rPr lang="ru-RU" dirty="0"/>
              <a:t>АНАЛИЗ ПРОДАЖ</a:t>
            </a:r>
            <a:r>
              <a:rPr lang="ru-RU" u="sng" dirty="0"/>
              <a:t>					4 стр.</a:t>
            </a:r>
          </a:p>
          <a:p>
            <a:pPr rtl="0"/>
            <a:r>
              <a:rPr lang="ru-RU" dirty="0"/>
              <a:t>ЛУЧШИЕ ТОВАРЫ</a:t>
            </a:r>
            <a:r>
              <a:rPr lang="ru-RU" u="sng" dirty="0"/>
              <a:t>					17 стр.</a:t>
            </a:r>
          </a:p>
          <a:p>
            <a:pPr rtl="0"/>
            <a:r>
              <a:rPr lang="ru-RU" dirty="0"/>
              <a:t>ХУДШИЕ ТОВАРЫ</a:t>
            </a:r>
            <a:r>
              <a:rPr lang="ru-RU" u="sng" dirty="0"/>
              <a:t>					18 стр.</a:t>
            </a:r>
          </a:p>
          <a:p>
            <a:pPr rtl="0"/>
            <a:r>
              <a:rPr lang="en-GB" dirty="0"/>
              <a:t>ABC </a:t>
            </a:r>
            <a:r>
              <a:rPr lang="ru-RU" dirty="0"/>
              <a:t>АНАЛИЗ</a:t>
            </a:r>
            <a:r>
              <a:rPr lang="ru-RU" u="sng" dirty="0"/>
              <a:t>					19 стр.</a:t>
            </a:r>
          </a:p>
          <a:p>
            <a:pPr rtl="0"/>
            <a:r>
              <a:rPr lang="en-GB" dirty="0"/>
              <a:t>XYZ </a:t>
            </a:r>
            <a:r>
              <a:rPr lang="ru-RU" dirty="0"/>
              <a:t>АНАЛИЗ</a:t>
            </a:r>
            <a:r>
              <a:rPr lang="ru-RU" u="sng" dirty="0"/>
              <a:t>					20 стр.</a:t>
            </a:r>
          </a:p>
          <a:p>
            <a:pPr rtl="0"/>
            <a:r>
              <a:rPr lang="en-GB" dirty="0"/>
              <a:t>ABC-XYZ </a:t>
            </a:r>
            <a:r>
              <a:rPr lang="ru-RU" dirty="0"/>
              <a:t>АНАЛИЗ</a:t>
            </a:r>
            <a:r>
              <a:rPr lang="ru-RU" u="sng" dirty="0"/>
              <a:t>					21 стр.</a:t>
            </a:r>
          </a:p>
          <a:p>
            <a:pPr rtl="0"/>
            <a:r>
              <a:rPr lang="ru-RU" dirty="0"/>
              <a:t>СТРАТЕГИЯ РАЗВИТИЯ АССОРТИМЕНТА</a:t>
            </a:r>
            <a:r>
              <a:rPr lang="ru-RU" u="sng" dirty="0"/>
              <a:t>		22 стр.</a:t>
            </a:r>
          </a:p>
        </p:txBody>
      </p:sp>
    </p:spTree>
    <p:extLst>
      <p:ext uri="{BB962C8B-B14F-4D97-AF65-F5344CB8AC3E}">
        <p14:creationId xmlns:p14="http://schemas.microsoft.com/office/powerpoint/2010/main" val="252333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2">
            <a:extLst>
              <a:ext uri="{FF2B5EF4-FFF2-40B4-BE49-F238E27FC236}">
                <a16:creationId xmlns:a16="http://schemas.microsoft.com/office/drawing/2014/main" id="{7D01F111-A0FB-79FA-FF01-103AD886BAAA}"/>
              </a:ext>
            </a:extLst>
          </p:cNvPr>
          <p:cNvSpPr txBox="1">
            <a:spLocks/>
          </p:cNvSpPr>
          <p:nvPr/>
        </p:nvSpPr>
        <p:spPr>
          <a:xfrm>
            <a:off x="1055440" y="1259159"/>
            <a:ext cx="6480720" cy="165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7432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500"/>
              </a:spcBef>
              <a:buFont typeface="Arial" pitchFamily="34" charset="0"/>
              <a:buNone/>
            </a:pPr>
            <a:r>
              <a:rPr lang="ru-RU" sz="1400" dirty="0">
                <a:solidFill>
                  <a:srgbClr val="333333"/>
                </a:solidFill>
              </a:rPr>
              <a:t>По результату анализа видно, что</a:t>
            </a:r>
            <a:r>
              <a:rPr lang="ru-RU" sz="1400" dirty="0"/>
              <a:t> Класс А содержит 125 артикулов товаров (24%) приносят 80% выручки, Класс В - 86 артикулов (17%) приносят 15% выручки, Класс С- 300 артикулов (59%) приносят лишь 5% выручки.</a:t>
            </a:r>
          </a:p>
          <a:p>
            <a:pPr marL="0" indent="0" algn="just">
              <a:spcBef>
                <a:spcPts val="500"/>
              </a:spcBef>
              <a:buFont typeface="Arial" pitchFamily="34" charset="0"/>
              <a:buNone/>
            </a:pPr>
            <a:r>
              <a:rPr lang="ru-RU" sz="1400" dirty="0"/>
              <a:t>Класс А продано 349,09 тыс. шт. (74% продаж), Класс В продано 85,25 тыс. шт. (18%), Класс С продано  36,42 тыс. шт. (8%)  </a:t>
            </a:r>
          </a:p>
          <a:p>
            <a:pPr marL="0" indent="0" algn="just">
              <a:spcBef>
                <a:spcPts val="500"/>
              </a:spcBef>
              <a:buFont typeface="Arial" pitchFamily="34" charset="0"/>
              <a:buNone/>
            </a:pPr>
            <a:r>
              <a:rPr lang="ru-RU" sz="1400" dirty="0"/>
              <a:t>При этом средняя </a:t>
            </a:r>
            <a:r>
              <a:rPr lang="en-GB" sz="1400" dirty="0"/>
              <a:t>Gross Profit Margin </a:t>
            </a:r>
            <a:r>
              <a:rPr lang="ru-RU" sz="1400" dirty="0"/>
              <a:t>примерна одинакова по всем трем группам.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1C1F3C7-D98F-5FD1-0EF2-23B5C0D61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496670"/>
            <a:ext cx="10081120" cy="746464"/>
          </a:xfrm>
        </p:spPr>
        <p:txBody>
          <a:bodyPr rtlCol="0"/>
          <a:lstStyle/>
          <a:p>
            <a:pPr rtl="0"/>
            <a:r>
              <a:rPr lang="en-GB" b="1" dirty="0"/>
              <a:t>ABC </a:t>
            </a:r>
            <a:r>
              <a:rPr lang="ru-RU" b="1" dirty="0"/>
              <a:t>АНАЛИЗ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AF1D304-D63F-6563-A143-DD1D70CFD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40" y="2928784"/>
            <a:ext cx="10225136" cy="359656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67BE7A4-0E2E-D14F-E111-7B7172E72E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0216" y="1243134"/>
            <a:ext cx="3096344" cy="224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2">
            <a:extLst>
              <a:ext uri="{FF2B5EF4-FFF2-40B4-BE49-F238E27FC236}">
                <a16:creationId xmlns:a16="http://schemas.microsoft.com/office/drawing/2014/main" id="{FE75E596-12AB-7E3F-4F0C-EC54DF37DC92}"/>
              </a:ext>
            </a:extLst>
          </p:cNvPr>
          <p:cNvSpPr txBox="1">
            <a:spLocks/>
          </p:cNvSpPr>
          <p:nvPr/>
        </p:nvSpPr>
        <p:spPr>
          <a:xfrm>
            <a:off x="1091442" y="1287928"/>
            <a:ext cx="4096057" cy="4223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7432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1000"/>
              </a:spcBef>
              <a:buNone/>
            </a:pPr>
            <a:r>
              <a:rPr lang="ru-RU" sz="1400" i="0" dirty="0">
                <a:solidFill>
                  <a:srgbClr val="333333"/>
                </a:solidFill>
                <a:effectLst/>
              </a:rPr>
              <a:t>Практически все продажи приходятся на товары Класса </a:t>
            </a:r>
            <a:r>
              <a:rPr lang="en-GB" sz="1400" i="0" dirty="0">
                <a:solidFill>
                  <a:srgbClr val="333333"/>
                </a:solidFill>
                <a:effectLst/>
              </a:rPr>
              <a:t>Z</a:t>
            </a:r>
            <a:r>
              <a:rPr lang="ru-RU" sz="1400" i="0" dirty="0">
                <a:solidFill>
                  <a:srgbClr val="333333"/>
                </a:solidFill>
                <a:effectLst/>
              </a:rPr>
              <a:t>, что не позволяет делать надежные прогнозы продаж в следствии крайне нерегулярного потребления.</a:t>
            </a:r>
          </a:p>
          <a:p>
            <a:pPr marL="0" indent="0" algn="just">
              <a:lnSpc>
                <a:spcPct val="100000"/>
              </a:lnSpc>
              <a:spcBef>
                <a:spcPts val="1000"/>
              </a:spcBef>
              <a:buNone/>
            </a:pPr>
            <a:r>
              <a:rPr lang="ru-RU" sz="1400" dirty="0">
                <a:solidFill>
                  <a:srgbClr val="333333"/>
                </a:solidFill>
              </a:rPr>
              <a:t>К артикулам Класса </a:t>
            </a:r>
            <a:r>
              <a:rPr lang="en-GB" sz="1400" dirty="0">
                <a:solidFill>
                  <a:srgbClr val="333333"/>
                </a:solidFill>
              </a:rPr>
              <a:t>X </a:t>
            </a:r>
            <a:r>
              <a:rPr lang="ru-RU" sz="1400" dirty="0">
                <a:solidFill>
                  <a:srgbClr val="333333"/>
                </a:solidFill>
              </a:rPr>
              <a:t>относится 53 артикула, остальные артикулы относится к Классу </a:t>
            </a:r>
            <a:r>
              <a:rPr lang="en-GB" sz="1400" dirty="0">
                <a:solidFill>
                  <a:srgbClr val="333333"/>
                </a:solidFill>
              </a:rPr>
              <a:t>Z</a:t>
            </a:r>
            <a:r>
              <a:rPr lang="ru-RU" sz="1400" dirty="0">
                <a:solidFill>
                  <a:srgbClr val="333333"/>
                </a:solidFill>
              </a:rPr>
              <a:t>, так как Класс </a:t>
            </a:r>
            <a:r>
              <a:rPr lang="en-GB" sz="1400" dirty="0">
                <a:solidFill>
                  <a:srgbClr val="333333"/>
                </a:solidFill>
              </a:rPr>
              <a:t>Y </a:t>
            </a:r>
            <a:r>
              <a:rPr lang="ru-RU" sz="1400" dirty="0">
                <a:solidFill>
                  <a:srgbClr val="333333"/>
                </a:solidFill>
              </a:rPr>
              <a:t>не представлен.</a:t>
            </a:r>
          </a:p>
          <a:p>
            <a:pPr marL="0" indent="0" algn="just">
              <a:lnSpc>
                <a:spcPct val="100000"/>
              </a:lnSpc>
              <a:spcBef>
                <a:spcPts val="1000"/>
              </a:spcBef>
              <a:buNone/>
            </a:pPr>
            <a:r>
              <a:rPr lang="ru-RU" sz="1400" i="0" dirty="0">
                <a:solidFill>
                  <a:srgbClr val="333333"/>
                </a:solidFill>
                <a:effectLst/>
              </a:rPr>
              <a:t>При этом </a:t>
            </a:r>
            <a:r>
              <a:rPr lang="en-GB" sz="1400" dirty="0"/>
              <a:t>Gross Profit Margin </a:t>
            </a:r>
            <a:r>
              <a:rPr lang="ru-RU" sz="1400" dirty="0"/>
              <a:t>у Класса </a:t>
            </a:r>
            <a:r>
              <a:rPr lang="en-GB" sz="1400" dirty="0"/>
              <a:t>X </a:t>
            </a:r>
            <a:r>
              <a:rPr lang="ru-RU" sz="1400" dirty="0"/>
              <a:t>в среднем </a:t>
            </a:r>
            <a:r>
              <a:rPr lang="ru-RU" sz="1400" dirty="0">
                <a:solidFill>
                  <a:srgbClr val="333333"/>
                </a:solidFill>
              </a:rPr>
              <a:t>выше (49%), чем у Класса </a:t>
            </a:r>
            <a:r>
              <a:rPr lang="en-GB" sz="1400" dirty="0">
                <a:solidFill>
                  <a:srgbClr val="333333"/>
                </a:solidFill>
              </a:rPr>
              <a:t>Z (34%)</a:t>
            </a:r>
            <a:endParaRPr lang="ru-RU" sz="1400" dirty="0">
              <a:solidFill>
                <a:srgbClr val="333333"/>
              </a:solidFill>
            </a:endParaRPr>
          </a:p>
          <a:p>
            <a:pPr marL="0" indent="0" algn="just">
              <a:lnSpc>
                <a:spcPct val="100000"/>
              </a:lnSpc>
              <a:spcBef>
                <a:spcPts val="1000"/>
              </a:spcBef>
              <a:buNone/>
            </a:pPr>
            <a:r>
              <a:rPr lang="ru-RU" sz="1400" i="0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	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E068904-9BE9-2E6E-58ED-356FAA5E7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443" y="541463"/>
            <a:ext cx="10009113" cy="746464"/>
          </a:xfrm>
        </p:spPr>
        <p:txBody>
          <a:bodyPr rtlCol="0"/>
          <a:lstStyle/>
          <a:p>
            <a:pPr rtl="0"/>
            <a:r>
              <a:rPr lang="en-GB" b="1" dirty="0"/>
              <a:t>XYZ </a:t>
            </a:r>
            <a:r>
              <a:rPr lang="ru-RU" b="1" dirty="0"/>
              <a:t>АНАЛИЗ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E9A482-C265-F58A-17A4-3C9076B92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289" y="1412776"/>
            <a:ext cx="5664267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233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2">
            <a:extLst>
              <a:ext uri="{FF2B5EF4-FFF2-40B4-BE49-F238E27FC236}">
                <a16:creationId xmlns:a16="http://schemas.microsoft.com/office/drawing/2014/main" id="{DA990D96-7E29-9C23-53B7-9F527FE7BF96}"/>
              </a:ext>
            </a:extLst>
          </p:cNvPr>
          <p:cNvSpPr txBox="1">
            <a:spLocks/>
          </p:cNvSpPr>
          <p:nvPr/>
        </p:nvSpPr>
        <p:spPr>
          <a:xfrm>
            <a:off x="1055440" y="1340769"/>
            <a:ext cx="10081120" cy="1008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7432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500"/>
              </a:spcBef>
              <a:buNone/>
            </a:pPr>
            <a:r>
              <a:rPr lang="ru-RU" sz="1400" dirty="0">
                <a:solidFill>
                  <a:srgbClr val="333333"/>
                </a:solidFill>
              </a:rPr>
              <a:t>Наибольшее количество продаж </a:t>
            </a:r>
            <a:r>
              <a:rPr lang="en-GB" sz="1400" dirty="0">
                <a:solidFill>
                  <a:srgbClr val="333333"/>
                </a:solidFill>
              </a:rPr>
              <a:t>80% </a:t>
            </a:r>
            <a:r>
              <a:rPr lang="ru-RU" sz="1400" dirty="0">
                <a:solidFill>
                  <a:srgbClr val="333333"/>
                </a:solidFill>
              </a:rPr>
              <a:t>приходится на сегмент </a:t>
            </a:r>
            <a:r>
              <a:rPr lang="en-GB" sz="1400" dirty="0">
                <a:solidFill>
                  <a:srgbClr val="333333"/>
                </a:solidFill>
              </a:rPr>
              <a:t>A-Z</a:t>
            </a:r>
            <a:r>
              <a:rPr lang="ru-RU" sz="1400" dirty="0">
                <a:solidFill>
                  <a:srgbClr val="333333"/>
                </a:solidFill>
              </a:rPr>
              <a:t> – это высокий вклад в финансовые результаты при крайне нерегулярном потреблении, на сегмент </a:t>
            </a:r>
            <a:r>
              <a:rPr lang="en-GB" sz="1400" dirty="0">
                <a:solidFill>
                  <a:srgbClr val="333333"/>
                </a:solidFill>
              </a:rPr>
              <a:t>B-Z </a:t>
            </a:r>
            <a:r>
              <a:rPr lang="ru-RU" sz="1400" dirty="0">
                <a:solidFill>
                  <a:srgbClr val="333333"/>
                </a:solidFill>
              </a:rPr>
              <a:t>приходится 15% продаж – это средний вклад в финансовые результаты при крайне нерегулярном потреблении, на сегмент </a:t>
            </a:r>
            <a:r>
              <a:rPr lang="en-GB" sz="1400" dirty="0">
                <a:solidFill>
                  <a:srgbClr val="333333"/>
                </a:solidFill>
              </a:rPr>
              <a:t>C-Z </a:t>
            </a:r>
            <a:r>
              <a:rPr lang="ru-RU" sz="1400" dirty="0">
                <a:solidFill>
                  <a:srgbClr val="333333"/>
                </a:solidFill>
              </a:rPr>
              <a:t>приходится 5% продаж и на сегмент </a:t>
            </a:r>
            <a:r>
              <a:rPr lang="en-GB" sz="1400" dirty="0">
                <a:solidFill>
                  <a:srgbClr val="333333"/>
                </a:solidFill>
              </a:rPr>
              <a:t>C-X </a:t>
            </a:r>
            <a:r>
              <a:rPr lang="ru-RU" sz="1400" dirty="0">
                <a:solidFill>
                  <a:srgbClr val="333333"/>
                </a:solidFill>
              </a:rPr>
              <a:t>приходится 0,05% продаж – это низкое влияние на финансовый результат при крайне нерегулярном потреблении.</a:t>
            </a:r>
            <a:endParaRPr lang="ru-RU" sz="1400" b="0" i="0" dirty="0">
              <a:solidFill>
                <a:srgbClr val="333333"/>
              </a:solidFill>
              <a:effectLst/>
              <a:highlight>
                <a:srgbClr val="FFFFFF"/>
              </a:highlight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C2927ADC-40C5-34FF-DB9D-3BFFA48B6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541462"/>
            <a:ext cx="10081120" cy="727298"/>
          </a:xfrm>
        </p:spPr>
        <p:txBody>
          <a:bodyPr rtlCol="0"/>
          <a:lstStyle/>
          <a:p>
            <a:pPr rtl="0"/>
            <a:r>
              <a:rPr lang="en-GB" b="1" dirty="0"/>
              <a:t>ABC-XYZ </a:t>
            </a:r>
            <a:r>
              <a:rPr lang="ru-RU" b="1" dirty="0"/>
              <a:t>АНАЛИЗ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7E92E24-E433-67E9-6EA7-914E0D280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41" y="2420891"/>
            <a:ext cx="10081120" cy="4032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357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440" y="510671"/>
            <a:ext cx="10081120" cy="746464"/>
          </a:xfrm>
        </p:spPr>
        <p:txBody>
          <a:bodyPr rtlCol="0">
            <a:noAutofit/>
          </a:bodyPr>
          <a:lstStyle/>
          <a:p>
            <a:pPr rtl="0"/>
            <a:r>
              <a:rPr lang="ru-RU" b="1" dirty="0"/>
              <a:t>СТРАТЕГИЯ РАЗВИТИЯ АССОРТИМЕНТА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8475" y="1207363"/>
            <a:ext cx="11514338" cy="5095782"/>
          </a:xfrm>
        </p:spPr>
        <p:txBody>
          <a:bodyPr rtlCol="0">
            <a:normAutofit/>
          </a:bodyPr>
          <a:lstStyle/>
          <a:p>
            <a:pPr marL="0" indent="0" algn="l">
              <a:buNone/>
            </a:pPr>
            <a:r>
              <a:rPr lang="ru-RU" sz="1200" i="0" dirty="0">
                <a:solidFill>
                  <a:srgbClr val="333333"/>
                </a:solidFill>
                <a:effectLst/>
                <a:highlight>
                  <a:srgbClr val="FFFFFF"/>
                </a:highlight>
              </a:rPr>
              <a:t>	</a:t>
            </a:r>
            <a:endParaRPr lang="ru-RU" sz="1400" b="0" i="0" dirty="0">
              <a:effectLst/>
              <a:highlight>
                <a:srgbClr val="FFFFFF"/>
              </a:highlight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8DD3D776-86FF-BE66-368C-A5669016B41A}"/>
              </a:ext>
            </a:extLst>
          </p:cNvPr>
          <p:cNvSpPr txBox="1">
            <a:spLocks/>
          </p:cNvSpPr>
          <p:nvPr/>
        </p:nvSpPr>
        <p:spPr>
          <a:xfrm>
            <a:off x="1055439" y="1359763"/>
            <a:ext cx="10081121" cy="50957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7432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1000"/>
              </a:spcBef>
              <a:buNone/>
            </a:pPr>
            <a:r>
              <a:rPr lang="en-GB" sz="1400" b="0" i="0" dirty="0">
                <a:solidFill>
                  <a:srgbClr val="333333"/>
                </a:solidFill>
                <a:effectLst/>
              </a:rPr>
              <a:t>	</a:t>
            </a:r>
            <a:r>
              <a:rPr lang="ru-RU" sz="1600" dirty="0">
                <a:solidFill>
                  <a:srgbClr val="333333"/>
                </a:solidFill>
              </a:rPr>
              <a:t>По результатам </a:t>
            </a:r>
            <a:r>
              <a:rPr lang="en-GB" sz="1600" dirty="0">
                <a:solidFill>
                  <a:srgbClr val="333333"/>
                </a:solidFill>
              </a:rPr>
              <a:t>ABC </a:t>
            </a:r>
            <a:r>
              <a:rPr lang="ru-RU" sz="1600" dirty="0">
                <a:solidFill>
                  <a:srgbClr val="333333"/>
                </a:solidFill>
              </a:rPr>
              <a:t>и </a:t>
            </a:r>
            <a:r>
              <a:rPr lang="en-GB" sz="1600" dirty="0">
                <a:solidFill>
                  <a:srgbClr val="333333"/>
                </a:solidFill>
              </a:rPr>
              <a:t>XYZ </a:t>
            </a:r>
            <a:r>
              <a:rPr lang="ru-RU" sz="1600" dirty="0">
                <a:solidFill>
                  <a:srgbClr val="333333"/>
                </a:solidFill>
              </a:rPr>
              <a:t>анализа основными проблемами являются:</a:t>
            </a:r>
          </a:p>
          <a:p>
            <a:pPr algn="just">
              <a:lnSpc>
                <a:spcPct val="100000"/>
              </a:lnSpc>
              <a:spcBef>
                <a:spcPts val="1000"/>
              </a:spcBef>
            </a:pPr>
            <a:r>
              <a:rPr lang="ru-RU" sz="1600" dirty="0">
                <a:solidFill>
                  <a:srgbClr val="333333"/>
                </a:solidFill>
              </a:rPr>
              <a:t>Повышенная доля (59%) ассортимента Класса С.</a:t>
            </a:r>
          </a:p>
          <a:p>
            <a:pPr algn="just">
              <a:lnSpc>
                <a:spcPct val="100000"/>
              </a:lnSpc>
              <a:spcBef>
                <a:spcPts val="1000"/>
              </a:spcBef>
            </a:pPr>
            <a:r>
              <a:rPr lang="ru-RU" sz="1600" dirty="0">
                <a:solidFill>
                  <a:srgbClr val="333333"/>
                </a:solidFill>
              </a:rPr>
              <a:t>Практически весь ассортимент в анализируемом периоде имеет непредсказуемый спрос.</a:t>
            </a:r>
          </a:p>
          <a:p>
            <a:pPr marL="0" indent="0" algn="just">
              <a:lnSpc>
                <a:spcPct val="100000"/>
              </a:lnSpc>
              <a:spcBef>
                <a:spcPts val="1000"/>
              </a:spcBef>
              <a:buNone/>
            </a:pPr>
            <a:endParaRPr lang="ru-RU" sz="1600" dirty="0">
              <a:solidFill>
                <a:srgbClr val="333333"/>
              </a:solidFill>
            </a:endParaRPr>
          </a:p>
          <a:p>
            <a:pPr marL="0" indent="0" algn="just">
              <a:lnSpc>
                <a:spcPct val="100000"/>
              </a:lnSpc>
              <a:spcBef>
                <a:spcPts val="1000"/>
              </a:spcBef>
              <a:buNone/>
            </a:pPr>
            <a:r>
              <a:rPr lang="ru-RU" sz="1600" dirty="0">
                <a:solidFill>
                  <a:srgbClr val="333333"/>
                </a:solidFill>
              </a:rPr>
              <a:t>Соответственно стратегия развития ассортимента состоит в:</a:t>
            </a:r>
          </a:p>
          <a:p>
            <a:pPr marL="342900" indent="-342900" algn="just">
              <a:lnSpc>
                <a:spcPct val="100000"/>
              </a:lnSpc>
              <a:spcBef>
                <a:spcPts val="1000"/>
              </a:spcBef>
              <a:buAutoNum type="arabicPeriod"/>
            </a:pPr>
            <a:r>
              <a:rPr lang="ru-RU" sz="1600" dirty="0">
                <a:solidFill>
                  <a:srgbClr val="333333"/>
                </a:solidFill>
              </a:rPr>
              <a:t>Снижении количества артикулов Класса С минимум до 50% с целью максимизации выручки.</a:t>
            </a:r>
          </a:p>
          <a:p>
            <a:pPr marL="342900" indent="-342900" algn="just">
              <a:lnSpc>
                <a:spcPct val="100000"/>
              </a:lnSpc>
              <a:spcBef>
                <a:spcPts val="1000"/>
              </a:spcBef>
              <a:buFont typeface="Arial" pitchFamily="34" charset="0"/>
              <a:buAutoNum type="arabicPeriod"/>
            </a:pPr>
            <a:r>
              <a:rPr lang="ru-RU" sz="1600" dirty="0">
                <a:solidFill>
                  <a:srgbClr val="333333"/>
                </a:solidFill>
              </a:rPr>
              <a:t>С целью повышения стабильности продаж и улучшения финансового состояния необходимо вводить в ассортимент товары Класса </a:t>
            </a:r>
            <a:r>
              <a:rPr lang="en-GB" sz="1600" dirty="0">
                <a:solidFill>
                  <a:srgbClr val="333333"/>
                </a:solidFill>
              </a:rPr>
              <a:t>X</a:t>
            </a:r>
            <a:r>
              <a:rPr lang="ru-RU" sz="1600" dirty="0">
                <a:solidFill>
                  <a:srgbClr val="333333"/>
                </a:solidFill>
              </a:rPr>
              <a:t>, то есть пользующиеся стабильным спросом в течении всего года.</a:t>
            </a:r>
          </a:p>
          <a:p>
            <a:pPr marL="342900" indent="-342900" algn="just">
              <a:lnSpc>
                <a:spcPct val="100000"/>
              </a:lnSpc>
              <a:spcBef>
                <a:spcPts val="1000"/>
              </a:spcBef>
              <a:buFont typeface="Arial" pitchFamily="34" charset="0"/>
              <a:buAutoNum type="arabicPeriod"/>
            </a:pPr>
            <a:r>
              <a:rPr lang="ru-RU" sz="1600" dirty="0">
                <a:solidFill>
                  <a:srgbClr val="333333"/>
                </a:solidFill>
              </a:rPr>
              <a:t>Необходимо использовать систему заказов для товаров  сегментов </a:t>
            </a:r>
            <a:r>
              <a:rPr lang="en-GB" sz="1600" dirty="0">
                <a:solidFill>
                  <a:srgbClr val="333333"/>
                </a:solidFill>
              </a:rPr>
              <a:t>A-Z </a:t>
            </a:r>
            <a:r>
              <a:rPr lang="ru-RU" sz="1600" dirty="0">
                <a:solidFill>
                  <a:srgbClr val="333333"/>
                </a:solidFill>
              </a:rPr>
              <a:t> и </a:t>
            </a:r>
            <a:r>
              <a:rPr lang="en-GB" sz="1600" dirty="0">
                <a:solidFill>
                  <a:srgbClr val="333333"/>
                </a:solidFill>
              </a:rPr>
              <a:t>B-Z</a:t>
            </a:r>
            <a:r>
              <a:rPr lang="ru-RU" sz="1600" dirty="0">
                <a:solidFill>
                  <a:srgbClr val="333333"/>
                </a:solidFill>
              </a:rPr>
              <a:t>, которые при высоком товарообороте отличаются низкой прогнозируемостью расхода. Попытка обеспечить гарантированное наличие всех товаров данной группы за счет страхового запаса товара повлечет значительное увеличение среднего товарного запаса компании и заморозку средств. </a:t>
            </a:r>
          </a:p>
          <a:p>
            <a:pPr marL="342900" indent="-342900" algn="just">
              <a:lnSpc>
                <a:spcPct val="100000"/>
              </a:lnSpc>
              <a:spcBef>
                <a:spcPts val="1000"/>
              </a:spcBef>
              <a:buFont typeface="Arial" pitchFamily="34" charset="0"/>
              <a:buAutoNum type="arabicPeriod"/>
            </a:pPr>
            <a:r>
              <a:rPr lang="ru-RU" sz="1600" dirty="0">
                <a:solidFill>
                  <a:srgbClr val="333333"/>
                </a:solidFill>
              </a:rPr>
              <a:t>По сегменту </a:t>
            </a:r>
            <a:r>
              <a:rPr lang="en-GB" sz="1600" dirty="0">
                <a:solidFill>
                  <a:srgbClr val="333333"/>
                </a:solidFill>
              </a:rPr>
              <a:t>C-X </a:t>
            </a:r>
            <a:r>
              <a:rPr lang="ru-RU" sz="1600" dirty="0">
                <a:solidFill>
                  <a:srgbClr val="333333"/>
                </a:solidFill>
              </a:rPr>
              <a:t>можно снизить страховой запас за счет хорошей прогнозируемости потребления.</a:t>
            </a:r>
          </a:p>
          <a:p>
            <a:pPr marL="342900" indent="-342900" algn="just">
              <a:lnSpc>
                <a:spcPct val="100000"/>
              </a:lnSpc>
              <a:spcBef>
                <a:spcPts val="1000"/>
              </a:spcBef>
              <a:buFont typeface="Arial" pitchFamily="34" charset="0"/>
              <a:buAutoNum type="arabicPeriod"/>
            </a:pPr>
            <a:r>
              <a:rPr lang="ru-RU" sz="1600" dirty="0">
                <a:solidFill>
                  <a:srgbClr val="333333"/>
                </a:solidFill>
              </a:rPr>
              <a:t>В сегмент </a:t>
            </a:r>
            <a:r>
              <a:rPr lang="en-GB" sz="1600" dirty="0">
                <a:solidFill>
                  <a:srgbClr val="333333"/>
                </a:solidFill>
              </a:rPr>
              <a:t>C-Z</a:t>
            </a:r>
            <a:r>
              <a:rPr lang="ru-RU" sz="1600" dirty="0">
                <a:solidFill>
                  <a:srgbClr val="333333"/>
                </a:solidFill>
              </a:rPr>
              <a:t> попадают новые товары, товары непостоянного спроса и т.п. Часть из них можно безболезненно выводить из ассортимента, а часть контролировать с целью недопущения возникновения неликвида и финансовых потерь.</a:t>
            </a:r>
          </a:p>
          <a:p>
            <a:pPr marL="0" indent="0" algn="just">
              <a:lnSpc>
                <a:spcPct val="100000"/>
              </a:lnSpc>
              <a:spcBef>
                <a:spcPts val="1000"/>
              </a:spcBef>
              <a:buNone/>
            </a:pPr>
            <a:endParaRPr lang="ru-RU" sz="1400" dirty="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indent="0" algn="just">
              <a:lnSpc>
                <a:spcPct val="100000"/>
              </a:lnSpc>
              <a:spcBef>
                <a:spcPts val="1000"/>
              </a:spcBef>
              <a:buNone/>
            </a:pPr>
            <a:endParaRPr lang="ru-RU" sz="1400" dirty="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indent="0" algn="just">
              <a:lnSpc>
                <a:spcPct val="100000"/>
              </a:lnSpc>
              <a:spcBef>
                <a:spcPts val="500"/>
              </a:spcBef>
              <a:buNone/>
            </a:pPr>
            <a:endParaRPr lang="ru-RU" sz="1400" b="0" i="0" dirty="0">
              <a:solidFill>
                <a:srgbClr val="333333"/>
              </a:solidFill>
              <a:effectLst/>
              <a:highlight>
                <a:srgbClr val="FFFFFF"/>
              </a:highlight>
            </a:endParaRPr>
          </a:p>
          <a:p>
            <a:pPr marL="0" indent="0" algn="just">
              <a:lnSpc>
                <a:spcPct val="100000"/>
              </a:lnSpc>
              <a:spcBef>
                <a:spcPts val="500"/>
              </a:spcBef>
              <a:buNone/>
            </a:pPr>
            <a:endParaRPr lang="ru-RU" sz="1400" b="0" i="0" dirty="0">
              <a:solidFill>
                <a:srgbClr val="333333"/>
              </a:solidFill>
              <a:effectLst/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3302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31456" y="1775534"/>
            <a:ext cx="3164799" cy="2567866"/>
          </a:xfrm>
        </p:spPr>
        <p:txBody>
          <a:bodyPr rtlCol="0"/>
          <a:lstStyle/>
          <a:p>
            <a:pPr rtl="0"/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82249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31132" y="548680"/>
            <a:ext cx="10126494" cy="720080"/>
          </a:xfrm>
        </p:spPr>
        <p:txBody>
          <a:bodyPr rtlCol="0"/>
          <a:lstStyle/>
          <a:p>
            <a:pPr rtl="0"/>
            <a:r>
              <a:rPr lang="ru-RU" b="1" dirty="0" err="1"/>
              <a:t>рЕЗЮМЕ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31132" y="1628800"/>
            <a:ext cx="10126494" cy="4958432"/>
          </a:xfrm>
        </p:spPr>
        <p:txBody>
          <a:bodyPr rtlCol="0">
            <a:normAutofit/>
          </a:bodyPr>
          <a:lstStyle/>
          <a:p>
            <a:pPr marL="0" indent="0" algn="just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ru-RU" sz="1600" dirty="0"/>
              <a:t>	Компания планирует значительный рост продаж к Новому году за счет того, что покупатели будут запасаться новогодними подарками, после Нового года произойдет резкий спад, который немного поправят февральские и мартовские продажи.</a:t>
            </a:r>
          </a:p>
          <a:p>
            <a:pPr marL="0" indent="0" algn="just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ru-RU" sz="1600" dirty="0"/>
              <a:t>	Компания разделила свой ассортимент на две ценовые категории и планирует, что более дорогая ценовая категория будет пользоваться огромным спросом в новогодние праздники. Динамика планируемых средних цен показывает, что дорогая ценовая категория будет распродаваться после Нового года с большими скидками. </a:t>
            </a:r>
          </a:p>
          <a:p>
            <a:pPr marL="0" indent="0" algn="just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ru-RU" sz="1600" dirty="0"/>
              <a:t>	План/факт анализ показывает нам хороший уровень планирования, так как компания очень хорошо спрогнозировала продажи в разрезе категорий и брендов.  При этом общий план продаж был перевыполнен в среднем на 6%.</a:t>
            </a:r>
          </a:p>
          <a:p>
            <a:pPr marL="0" indent="0" algn="just" rtl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ru-RU" sz="1500" dirty="0"/>
              <a:t>	</a:t>
            </a:r>
            <a:endParaRPr lang="ru-RU" sz="1400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25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6957" y="548680"/>
            <a:ext cx="10090940" cy="720080"/>
          </a:xfrm>
        </p:spPr>
        <p:txBody>
          <a:bodyPr rtlCol="0">
            <a:normAutofit/>
          </a:bodyPr>
          <a:lstStyle/>
          <a:p>
            <a:pPr rtl="0"/>
            <a:r>
              <a:rPr lang="ru-RU" b="1" dirty="0"/>
              <a:t>Направления развития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56956" y="1556426"/>
            <a:ext cx="10090941" cy="5030804"/>
          </a:xfrm>
        </p:spPr>
        <p:txBody>
          <a:bodyPr rtlCol="0">
            <a:normAutofit/>
          </a:bodyPr>
          <a:lstStyle/>
          <a:p>
            <a:pPr marL="0" indent="0" algn="just" rtl="0">
              <a:lnSpc>
                <a:spcPct val="120000"/>
              </a:lnSpc>
              <a:spcBef>
                <a:spcPts val="1000"/>
              </a:spcBef>
              <a:spcAft>
                <a:spcPts val="500"/>
              </a:spcAft>
              <a:buNone/>
            </a:pPr>
            <a:r>
              <a:rPr lang="ru-RU" sz="1400" dirty="0"/>
              <a:t>	</a:t>
            </a:r>
            <a:r>
              <a:rPr lang="ru-RU" sz="1400" dirty="0">
                <a:solidFill>
                  <a:srgbClr val="333333"/>
                </a:solidFill>
              </a:rPr>
              <a:t>	</a:t>
            </a:r>
            <a:r>
              <a:rPr lang="ru-RU" sz="1600" dirty="0">
                <a:solidFill>
                  <a:srgbClr val="333333"/>
                </a:solidFill>
              </a:rPr>
              <a:t>Стратегия развития ассортимента состоит в: </a:t>
            </a:r>
          </a:p>
          <a:p>
            <a:pPr marL="342900" indent="-342900" algn="just">
              <a:lnSpc>
                <a:spcPct val="120000"/>
              </a:lnSpc>
              <a:spcBef>
                <a:spcPts val="1000"/>
              </a:spcBef>
              <a:spcAft>
                <a:spcPts val="500"/>
              </a:spcAft>
              <a:buAutoNum type="arabicPeriod"/>
            </a:pPr>
            <a:r>
              <a:rPr lang="ru-RU" sz="1600" dirty="0">
                <a:solidFill>
                  <a:srgbClr val="333333"/>
                </a:solidFill>
              </a:rPr>
              <a:t>Снижении количества артикулов Класса С минимум до 50% с целью максимизации выручки.</a:t>
            </a:r>
          </a:p>
          <a:p>
            <a:pPr marL="342900" indent="-342900" algn="just">
              <a:lnSpc>
                <a:spcPct val="120000"/>
              </a:lnSpc>
              <a:spcBef>
                <a:spcPts val="1000"/>
              </a:spcBef>
              <a:spcAft>
                <a:spcPts val="500"/>
              </a:spcAft>
              <a:buFont typeface="Arial" pitchFamily="34" charset="0"/>
              <a:buAutoNum type="arabicPeriod"/>
            </a:pPr>
            <a:r>
              <a:rPr lang="ru-RU" sz="1600" dirty="0">
                <a:solidFill>
                  <a:srgbClr val="333333"/>
                </a:solidFill>
              </a:rPr>
              <a:t>С целью повышения стабильности продаж и улучшения финансового состояния необходимо вводить в ассортимент товары Класса </a:t>
            </a:r>
            <a:r>
              <a:rPr lang="en-GB" sz="1600" dirty="0">
                <a:solidFill>
                  <a:srgbClr val="333333"/>
                </a:solidFill>
              </a:rPr>
              <a:t>X</a:t>
            </a:r>
            <a:r>
              <a:rPr lang="ru-RU" sz="1600" dirty="0">
                <a:solidFill>
                  <a:srgbClr val="333333"/>
                </a:solidFill>
              </a:rPr>
              <a:t>, то есть пользующиеся стабильным спросом в течении всего года.</a:t>
            </a:r>
          </a:p>
          <a:p>
            <a:pPr marL="342900" indent="-342900" algn="just">
              <a:lnSpc>
                <a:spcPct val="120000"/>
              </a:lnSpc>
              <a:spcBef>
                <a:spcPts val="1000"/>
              </a:spcBef>
              <a:spcAft>
                <a:spcPts val="500"/>
              </a:spcAft>
              <a:buFont typeface="Arial" pitchFamily="34" charset="0"/>
              <a:buAutoNum type="arabicPeriod"/>
            </a:pPr>
            <a:r>
              <a:rPr lang="ru-RU" sz="1600" dirty="0">
                <a:solidFill>
                  <a:srgbClr val="333333"/>
                </a:solidFill>
              </a:rPr>
              <a:t>Необходимо использовать систему заказов для товаров  сегментов </a:t>
            </a:r>
            <a:r>
              <a:rPr lang="en-GB" sz="1600" dirty="0">
                <a:solidFill>
                  <a:srgbClr val="333333"/>
                </a:solidFill>
              </a:rPr>
              <a:t>A-Z </a:t>
            </a:r>
            <a:r>
              <a:rPr lang="ru-RU" sz="1600" dirty="0">
                <a:solidFill>
                  <a:srgbClr val="333333"/>
                </a:solidFill>
              </a:rPr>
              <a:t> и </a:t>
            </a:r>
            <a:r>
              <a:rPr lang="en-GB" sz="1600" dirty="0">
                <a:solidFill>
                  <a:srgbClr val="333333"/>
                </a:solidFill>
              </a:rPr>
              <a:t>B-Z</a:t>
            </a:r>
            <a:r>
              <a:rPr lang="ru-RU" sz="1600" dirty="0">
                <a:solidFill>
                  <a:srgbClr val="333333"/>
                </a:solidFill>
              </a:rPr>
              <a:t>, которые при высоком товарообороте отличаются низкой прогнозируемостью расхода. Попытка обеспечить гарантированное наличие всех товаров данной группы за счет страхового запаса товара повлечет значительное увеличение среднего товарного запаса компании и заморозку средств. </a:t>
            </a:r>
          </a:p>
          <a:p>
            <a:pPr marL="342900" indent="-342900" algn="just">
              <a:lnSpc>
                <a:spcPct val="120000"/>
              </a:lnSpc>
              <a:spcBef>
                <a:spcPts val="1000"/>
              </a:spcBef>
              <a:spcAft>
                <a:spcPts val="500"/>
              </a:spcAft>
              <a:buFont typeface="Arial" pitchFamily="34" charset="0"/>
              <a:buAutoNum type="arabicPeriod"/>
            </a:pPr>
            <a:r>
              <a:rPr lang="ru-RU" sz="1600" dirty="0">
                <a:solidFill>
                  <a:srgbClr val="333333"/>
                </a:solidFill>
              </a:rPr>
              <a:t>По сегменту </a:t>
            </a:r>
            <a:r>
              <a:rPr lang="en-GB" sz="1600" dirty="0">
                <a:solidFill>
                  <a:srgbClr val="333333"/>
                </a:solidFill>
              </a:rPr>
              <a:t>C-X </a:t>
            </a:r>
            <a:r>
              <a:rPr lang="ru-RU" sz="1600" dirty="0">
                <a:solidFill>
                  <a:srgbClr val="333333"/>
                </a:solidFill>
              </a:rPr>
              <a:t>можно снизить страховой запас за счет хорошей прогнозируемости потребления.</a:t>
            </a:r>
          </a:p>
          <a:p>
            <a:pPr marL="342900" indent="-342900" algn="just">
              <a:lnSpc>
                <a:spcPct val="120000"/>
              </a:lnSpc>
              <a:spcBef>
                <a:spcPts val="1000"/>
              </a:spcBef>
              <a:spcAft>
                <a:spcPts val="500"/>
              </a:spcAft>
              <a:buFont typeface="Arial" pitchFamily="34" charset="0"/>
              <a:buAutoNum type="arabicPeriod"/>
            </a:pPr>
            <a:r>
              <a:rPr lang="ru-RU" sz="1600" dirty="0">
                <a:solidFill>
                  <a:srgbClr val="333333"/>
                </a:solidFill>
              </a:rPr>
              <a:t>В сегмент </a:t>
            </a:r>
            <a:r>
              <a:rPr lang="en-GB" sz="1600" dirty="0">
                <a:solidFill>
                  <a:srgbClr val="333333"/>
                </a:solidFill>
              </a:rPr>
              <a:t>C-Z</a:t>
            </a:r>
            <a:r>
              <a:rPr lang="ru-RU" sz="1600" dirty="0">
                <a:solidFill>
                  <a:srgbClr val="333333"/>
                </a:solidFill>
              </a:rPr>
              <a:t> попадают новые товары, товары непостоянного спроса и т.п. Часть из них можно безболезненно выводить из ассортимента, а часть контролировать с целью недопущения возникновения неликвида и финансовых потерь.</a:t>
            </a:r>
          </a:p>
        </p:txBody>
      </p:sp>
    </p:spTree>
    <p:extLst>
      <p:ext uri="{BB962C8B-B14F-4D97-AF65-F5344CB8AC3E}">
        <p14:creationId xmlns:p14="http://schemas.microsoft.com/office/powerpoint/2010/main" val="19885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28279" y="1300358"/>
            <a:ext cx="4347641" cy="472458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b="1" dirty="0"/>
              <a:t>ПЛАН/ФАКТ ПРОДАЖ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237ED8D-1A7D-07DB-7411-10F476D81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279" y="3638144"/>
            <a:ext cx="10139074" cy="27903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36131B-082E-A554-EA5C-5572F82D7A73}"/>
              </a:ext>
            </a:extLst>
          </p:cNvPr>
          <p:cNvSpPr txBox="1"/>
          <p:nvPr/>
        </p:nvSpPr>
        <p:spPr>
          <a:xfrm>
            <a:off x="5719864" y="1402215"/>
            <a:ext cx="5443857" cy="2104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49580" algn="just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</a:pPr>
            <a:r>
              <a:rPr lang="ru-RU" sz="1400" dirty="0"/>
              <a:t>Компания фиксирует значительный рост продаж к Новому году за счет того, что покупатели запасались новогодними подарками, после Нового года произошел резкий спад продаж, который немного поправили февральские и мартовские продажи. </a:t>
            </a:r>
          </a:p>
          <a:p>
            <a:pPr indent="449580" algn="just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</a:pPr>
            <a:r>
              <a:rPr lang="ru-RU" sz="1400" dirty="0"/>
              <a:t>При этом дорогая ценовая категория пользуется огромным спросом в новогодние праздники, но динамика средних цен показывает, что после Нового года в этой категории большие распродажи.</a:t>
            </a:r>
            <a:endParaRPr lang="ru-RU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A37A103-BD4F-727E-F8BA-C249BC692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278" y="2428875"/>
            <a:ext cx="4347642" cy="1000125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277DFC2C-9198-4C75-3BE1-C250E6210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131" y="553581"/>
            <a:ext cx="10136221" cy="717320"/>
          </a:xfrm>
        </p:spPr>
        <p:txBody>
          <a:bodyPr rtlCol="0">
            <a:noAutofit/>
          </a:bodyPr>
          <a:lstStyle/>
          <a:p>
            <a:pPr rtl="0"/>
            <a:r>
              <a:rPr lang="ru-RU" b="1" dirty="0"/>
              <a:t>АНАЛИЗ ПРОДАЖ</a:t>
            </a:r>
          </a:p>
        </p:txBody>
      </p:sp>
    </p:spTree>
    <p:extLst>
      <p:ext uri="{BB962C8B-B14F-4D97-AF65-F5344CB8AC3E}">
        <p14:creationId xmlns:p14="http://schemas.microsoft.com/office/powerpoint/2010/main" val="874020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A1703EA-4449-2698-E045-0D5AA23FD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859" y="1412776"/>
            <a:ext cx="10087583" cy="5103434"/>
          </a:xfrm>
          <a:prstGeom prst="rect">
            <a:avLst/>
          </a:prstGeom>
        </p:spPr>
      </p:pic>
      <p:sp>
        <p:nvSpPr>
          <p:cNvPr id="2" name="Объект 2">
            <a:extLst>
              <a:ext uri="{FF2B5EF4-FFF2-40B4-BE49-F238E27FC236}">
                <a16:creationId xmlns:a16="http://schemas.microsoft.com/office/drawing/2014/main" id="{C8FE1A02-AC9C-D918-4AB3-A7C16BD3C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0859" y="836712"/>
            <a:ext cx="10087582" cy="432048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b="1" dirty="0"/>
              <a:t>ПЛАН/ФАКТ ПРОДАЖ</a:t>
            </a:r>
          </a:p>
        </p:txBody>
      </p:sp>
    </p:spTree>
    <p:extLst>
      <p:ext uri="{BB962C8B-B14F-4D97-AF65-F5344CB8AC3E}">
        <p14:creationId xmlns:p14="http://schemas.microsoft.com/office/powerpoint/2010/main" val="2584978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8132" y="836712"/>
            <a:ext cx="10089221" cy="432048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b="1" dirty="0"/>
              <a:t>ПЛАН/ФАКТ ПРОДАЖ В РАЗРЕЗЕ БРЕНДОВ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2ED559C-11E1-4B14-7667-86CAB1081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132" y="1838528"/>
            <a:ext cx="10089221" cy="47276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0C3D4C-AF84-C295-83DF-5967DDADF5CC}"/>
              </a:ext>
            </a:extLst>
          </p:cNvPr>
          <p:cNvSpPr txBox="1"/>
          <p:nvPr/>
        </p:nvSpPr>
        <p:spPr>
          <a:xfrm>
            <a:off x="1078132" y="1316788"/>
            <a:ext cx="10089221" cy="31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  <a:spcAft>
                <a:spcPts val="600"/>
              </a:spcAft>
            </a:pPr>
            <a:r>
              <a:rPr lang="ru-RU" sz="1400" dirty="0"/>
              <a:t>План/факт анализ показывает нам хороший уровень планирования в разрезе брендов.</a:t>
            </a:r>
            <a:endParaRPr lang="ru-RU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25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55440" y="836712"/>
            <a:ext cx="10097246" cy="425141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ru-RU" b="1" dirty="0"/>
              <a:t>ПЛАН/ФАКТ СРЕДНИЕ ЦЕНЫ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770F63-CFE8-207F-B20B-F0F2BCF5E931}"/>
              </a:ext>
            </a:extLst>
          </p:cNvPr>
          <p:cNvSpPr txBox="1"/>
          <p:nvPr/>
        </p:nvSpPr>
        <p:spPr>
          <a:xfrm>
            <a:off x="1020110" y="1264235"/>
            <a:ext cx="10133131" cy="5544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  <a:spcAft>
                <a:spcPts val="600"/>
              </a:spcAft>
            </a:pPr>
            <a:r>
              <a:rPr lang="ru-RU" sz="1400" dirty="0"/>
              <a:t>Превышение планируемых средних цен над фактическими некоторых брендов показывает, что более дорогие товары бренда пользовались меньшим спросом, чем рассчитывалось. Это такие бренды как </a:t>
            </a:r>
            <a:r>
              <a:rPr lang="en-GB" sz="1400" dirty="0" err="1"/>
              <a:t>Kapri</a:t>
            </a:r>
            <a:r>
              <a:rPr lang="en-GB" sz="1400" dirty="0"/>
              <a:t> Home</a:t>
            </a:r>
            <a:r>
              <a:rPr lang="ru-RU" sz="1400" dirty="0"/>
              <a:t>, </a:t>
            </a:r>
            <a:r>
              <a:rPr lang="en-GB" sz="1400" dirty="0" err="1"/>
              <a:t>Zucci</a:t>
            </a:r>
            <a:r>
              <a:rPr lang="ru-RU" sz="1400" dirty="0"/>
              <a:t>, </a:t>
            </a:r>
            <a:r>
              <a:rPr lang="en-GB" sz="1400" dirty="0"/>
              <a:t>Home VL</a:t>
            </a:r>
            <a:r>
              <a:rPr lang="ru-RU" sz="1400" dirty="0"/>
              <a:t>, </a:t>
            </a:r>
            <a:r>
              <a:rPr lang="en-GB" sz="1400" dirty="0"/>
              <a:t>Mia Casa</a:t>
            </a:r>
            <a:endParaRPr lang="ru-RU" sz="140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BF2F70F-E7BE-5CFC-082C-200F2A7D8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495" y="2003898"/>
            <a:ext cx="10133131" cy="468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96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0042" y="850420"/>
            <a:ext cx="10051914" cy="412409"/>
          </a:xfrm>
        </p:spPr>
        <p:txBody>
          <a:bodyPr rtlCol="0">
            <a:normAutofit lnSpcReduction="10000"/>
          </a:bodyPr>
          <a:lstStyle/>
          <a:p>
            <a:pPr marL="0" indent="0">
              <a:buNone/>
            </a:pPr>
            <a:r>
              <a:rPr lang="ru-RU" b="1" dirty="0"/>
              <a:t>СЕБЕСТОИМОСТЬ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CAABF64-A96B-5CB7-D3DF-8E544B7A6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042" y="1249121"/>
            <a:ext cx="10051914" cy="53278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80BEA5-DBCF-77E4-0C62-D7AF988DE135}"/>
              </a:ext>
            </a:extLst>
          </p:cNvPr>
          <p:cNvSpPr txBox="1"/>
          <p:nvPr/>
        </p:nvSpPr>
        <p:spPr>
          <a:xfrm>
            <a:off x="1070042" y="1340768"/>
            <a:ext cx="43778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 rtl="0">
              <a:spcBef>
                <a:spcPts val="1000"/>
              </a:spcBef>
              <a:buNone/>
            </a:pPr>
            <a:r>
              <a:rPr lang="ru-RU" sz="1400" dirty="0"/>
              <a:t>Наибольшая себестоимость реализованного товара зафиксирована в ноябре 2023 года, видимо за счет распродаж залежавшегося товара перед новогодним завозом. Требует внимания высокая себестоимость единицы товара бренда </a:t>
            </a:r>
            <a:r>
              <a:rPr lang="en-GB" sz="1400" dirty="0" err="1"/>
              <a:t>Rasky</a:t>
            </a:r>
            <a:r>
              <a:rPr lang="en-GB" sz="1400" dirty="0"/>
              <a:t> </a:t>
            </a:r>
            <a:r>
              <a:rPr lang="ru-RU" sz="1400" dirty="0"/>
              <a:t>на фоне невысоких продаж.</a:t>
            </a:r>
          </a:p>
        </p:txBody>
      </p:sp>
    </p:spTree>
    <p:extLst>
      <p:ext uri="{BB962C8B-B14F-4D97-AF65-F5344CB8AC3E}">
        <p14:creationId xmlns:p14="http://schemas.microsoft.com/office/powerpoint/2010/main" val="304227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Каркас здания 16: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3666098_TF03031027.potx" id="{667A01F6-2F51-425F-94C1-39BDFAB2BB73}" vid="{18C78E98-E692-4FC3-9168-C02C7CDE364C}"/>
    </a:ext>
  </a:extLst>
</a:theme>
</file>

<file path=ppt/theme/theme2.xml><?xml version="1.0" encoding="utf-8"?>
<a:theme xmlns:a="http://schemas.openxmlformats.org/drawingml/2006/main" name="Тема Offic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30C5B9-1E5F-4356-968E-2FC64955BFF3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E6DFB71-5650-4E53-8134-FCF33ECDD3D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D6EEDF-527A-4587-A446-F1DE3EAF9D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для бизнеса с рисунком каркаса здания (широкоэкранный формат)</Template>
  <TotalTime>3347</TotalTime>
  <Words>1483</Words>
  <Application>Microsoft Office PowerPoint</Application>
  <PresentationFormat>Широкоэкранный</PresentationFormat>
  <Paragraphs>200</Paragraphs>
  <Slides>24</Slides>
  <Notes>24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8" baseType="lpstr">
      <vt:lpstr>Arial</vt:lpstr>
      <vt:lpstr>Calibri</vt:lpstr>
      <vt:lpstr>Times New Roman</vt:lpstr>
      <vt:lpstr>Каркас здания 16:9</vt:lpstr>
      <vt:lpstr>Анализ Продаж</vt:lpstr>
      <vt:lpstr>Оглавление</vt:lpstr>
      <vt:lpstr>рЕЗЮМЕ</vt:lpstr>
      <vt:lpstr>Направления развития</vt:lpstr>
      <vt:lpstr>АНАЛИЗ ПРОДАЖ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ЛУЧШИЕ ТОВАРЫ</vt:lpstr>
      <vt:lpstr>Худшие ТОВАРЫ</vt:lpstr>
      <vt:lpstr>ABC АНАЛИЗ</vt:lpstr>
      <vt:lpstr>XYZ АНАЛИЗ</vt:lpstr>
      <vt:lpstr>ABC-XYZ АНАЛИЗ</vt:lpstr>
      <vt:lpstr>СТРАТЕГИЯ РАЗВИТИЯ АССОРТИМЕНТА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Анализ Продаж</dc:title>
  <dc:creator>Александр</dc:creator>
  <cp:lastModifiedBy>Александр</cp:lastModifiedBy>
  <cp:revision>88</cp:revision>
  <dcterms:created xsi:type="dcterms:W3CDTF">2024-05-30T12:46:45Z</dcterms:created>
  <dcterms:modified xsi:type="dcterms:W3CDTF">2024-07-04T09:56:41Z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